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snapToObjects="1">
      <p:cViewPr varScale="1">
        <p:scale>
          <a:sx n="120" d="100"/>
          <a:sy n="120" d="100"/>
        </p:scale>
        <p:origin x="448"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2/28/26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2/28/26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2/28/26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2/28/26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2/28/26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0A00"/>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2"/>
          <a:stretch>
            <a:fillRect/>
          </a:stretch>
        </p:blipFill>
        <p:spPr>
          <a:xfrm>
            <a:off x="0" y="2095500"/>
            <a:ext cx="4572000" cy="2667000"/>
          </a:xfrm>
          <a:prstGeom prst="rect">
            <a:avLst/>
          </a:prstGeom>
        </p:spPr>
      </p:pic>
      <p:sp>
        <p:nvSpPr>
          <p:cNvPr id="3" name="Rectangle 2"/>
          <p:cNvSpPr/>
          <p:nvPr/>
        </p:nvSpPr>
        <p:spPr>
          <a:xfrm>
            <a:off x="4572000" y="0"/>
            <a:ext cx="54864" cy="6858000"/>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0" y="6748272"/>
            <a:ext cx="12188952" cy="109728"/>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846320" y="1097280"/>
            <a:ext cx="7040880" cy="457200"/>
          </a:xfrm>
          <a:prstGeom prst="rect">
            <a:avLst/>
          </a:prstGeom>
          <a:noFill/>
        </p:spPr>
        <p:txBody>
          <a:bodyPr wrap="square">
            <a:spAutoFit/>
          </a:bodyPr>
          <a:lstStyle/>
          <a:p>
            <a:pPr algn="ctr"/>
            <a:r>
              <a:rPr sz="1600" b="0" i="0">
                <a:solidFill>
                  <a:srgbClr val="D4AC0D"/>
                </a:solidFill>
                <a:latin typeface="Calibri"/>
              </a:rPr>
              <a:t>✦  ✦  ✦</a:t>
            </a:r>
          </a:p>
        </p:txBody>
      </p:sp>
      <p:sp>
        <p:nvSpPr>
          <p:cNvPr id="6" name="TextBox 5"/>
          <p:cNvSpPr txBox="1"/>
          <p:nvPr/>
        </p:nvSpPr>
        <p:spPr>
          <a:xfrm>
            <a:off x="4846320" y="1691640"/>
            <a:ext cx="7040880" cy="640080"/>
          </a:xfrm>
          <a:prstGeom prst="rect">
            <a:avLst/>
          </a:prstGeom>
          <a:noFill/>
        </p:spPr>
        <p:txBody>
          <a:bodyPr wrap="square">
            <a:spAutoFit/>
          </a:bodyPr>
          <a:lstStyle/>
          <a:p>
            <a:pPr algn="ctr"/>
            <a:r>
              <a:rPr sz="2600" b="0" i="0">
                <a:solidFill>
                  <a:srgbClr val="D4AC0D"/>
                </a:solidFill>
                <a:latin typeface="Garamond"/>
              </a:rPr>
              <a:t>VATAN ŞAİRİ</a:t>
            </a:r>
          </a:p>
        </p:txBody>
      </p:sp>
      <p:sp>
        <p:nvSpPr>
          <p:cNvPr id="7" name="TextBox 6"/>
          <p:cNvSpPr txBox="1"/>
          <p:nvPr/>
        </p:nvSpPr>
        <p:spPr>
          <a:xfrm>
            <a:off x="4754880" y="2286000"/>
            <a:ext cx="7132320" cy="1280160"/>
          </a:xfrm>
          <a:prstGeom prst="rect">
            <a:avLst/>
          </a:prstGeom>
          <a:noFill/>
        </p:spPr>
        <p:txBody>
          <a:bodyPr wrap="square">
            <a:spAutoFit/>
          </a:bodyPr>
          <a:lstStyle/>
          <a:p>
            <a:pPr algn="ctr"/>
            <a:r>
              <a:rPr sz="4800" b="1" i="0">
                <a:solidFill>
                  <a:srgbClr val="FFFFFF"/>
                </a:solidFill>
                <a:latin typeface="Garamond"/>
              </a:rPr>
              <a:t>Mehmet Akif Ersoy</a:t>
            </a:r>
          </a:p>
        </p:txBody>
      </p:sp>
      <p:sp>
        <p:nvSpPr>
          <p:cNvPr id="8" name="Rectangle 7"/>
          <p:cNvSpPr/>
          <p:nvPr/>
        </p:nvSpPr>
        <p:spPr>
          <a:xfrm>
            <a:off x="6858000" y="3566160"/>
            <a:ext cx="3200400" cy="25400"/>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4846320" y="3749039"/>
            <a:ext cx="7040880" cy="457200"/>
          </a:xfrm>
          <a:prstGeom prst="rect">
            <a:avLst/>
          </a:prstGeom>
          <a:noFill/>
        </p:spPr>
        <p:txBody>
          <a:bodyPr wrap="square">
            <a:spAutoFit/>
          </a:bodyPr>
          <a:lstStyle/>
          <a:p>
            <a:pPr algn="ctr"/>
            <a:r>
              <a:rPr sz="1200" b="0" i="0">
                <a:solidFill>
                  <a:srgbClr val="CCCCCC"/>
                </a:solidFill>
                <a:latin typeface="Calibri"/>
              </a:rPr>
              <a:t>Şair  ·  Veteriner Hekim  ·  Sporcu  ·  İstiklal Marşı'nın Yazarı</a:t>
            </a:r>
          </a:p>
        </p:txBody>
      </p:sp>
      <p:sp>
        <p:nvSpPr>
          <p:cNvPr id="10" name="Rectangle 9"/>
          <p:cNvSpPr/>
          <p:nvPr/>
        </p:nvSpPr>
        <p:spPr>
          <a:xfrm>
            <a:off x="5120640" y="4389120"/>
            <a:ext cx="2103120" cy="1005840"/>
          </a:xfrm>
          <a:prstGeom prst="rect">
            <a:avLst/>
          </a:prstGeom>
          <a:solidFill>
            <a:srgbClr val="332211"/>
          </a:solidFill>
          <a:ln w="12700">
            <a:solidFill>
              <a:srgbClr val="60402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900" b="1">
                <a:solidFill>
                  <a:srgbClr val="D4AC0D"/>
                </a:solidFill>
              </a:rPr>
              <a:t>🗓  Doğum</a:t>
            </a:r>
          </a:p>
          <a:p>
            <a:pPr algn="ctr"/>
            <a:r>
              <a:rPr sz="1400" b="1">
                <a:solidFill>
                  <a:srgbClr val="FFFFFF"/>
                </a:solidFill>
              </a:rPr>
              <a:t>1873, İstanbul</a:t>
            </a:r>
          </a:p>
        </p:txBody>
      </p:sp>
      <p:sp>
        <p:nvSpPr>
          <p:cNvPr id="11" name="Rectangle 10"/>
          <p:cNvSpPr/>
          <p:nvPr/>
        </p:nvSpPr>
        <p:spPr>
          <a:xfrm>
            <a:off x="7406640" y="4389120"/>
            <a:ext cx="2103120" cy="1005840"/>
          </a:xfrm>
          <a:prstGeom prst="rect">
            <a:avLst/>
          </a:prstGeom>
          <a:solidFill>
            <a:srgbClr val="332211"/>
          </a:solidFill>
          <a:ln w="12700">
            <a:solidFill>
              <a:srgbClr val="60402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900" b="1">
                <a:solidFill>
                  <a:srgbClr val="D4AC0D"/>
                </a:solidFill>
              </a:rPr>
              <a:t>📜  Eseri</a:t>
            </a:r>
          </a:p>
          <a:p>
            <a:pPr algn="ctr"/>
            <a:r>
              <a:rPr sz="1400" b="1">
                <a:solidFill>
                  <a:srgbClr val="FFFFFF"/>
                </a:solidFill>
              </a:rPr>
              <a:t>İstiklal Marşı</a:t>
            </a:r>
          </a:p>
        </p:txBody>
      </p:sp>
      <p:sp>
        <p:nvSpPr>
          <p:cNvPr id="12" name="Rectangle 11"/>
          <p:cNvSpPr/>
          <p:nvPr/>
        </p:nvSpPr>
        <p:spPr>
          <a:xfrm>
            <a:off x="9692640" y="4389120"/>
            <a:ext cx="2103120" cy="1005840"/>
          </a:xfrm>
          <a:prstGeom prst="rect">
            <a:avLst/>
          </a:prstGeom>
          <a:solidFill>
            <a:srgbClr val="332211"/>
          </a:solidFill>
          <a:ln w="12700">
            <a:solidFill>
              <a:srgbClr val="60402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900" b="1">
                <a:solidFill>
                  <a:srgbClr val="D4AC0D"/>
                </a:solidFill>
              </a:rPr>
              <a:t>📚  Kitabı</a:t>
            </a:r>
          </a:p>
          <a:p>
            <a:pPr algn="ctr"/>
            <a:r>
              <a:rPr sz="1400" b="1">
                <a:solidFill>
                  <a:srgbClr val="FFFFFF"/>
                </a:solidFill>
              </a:rPr>
              <a:t>Safahat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1B2A"/>
        </a:solidFill>
        <a:effectLst/>
      </p:bgPr>
    </p:bg>
    <p:spTree>
      <p:nvGrpSpPr>
        <p:cNvPr id="1" name=""/>
        <p:cNvGrpSpPr/>
        <p:nvPr/>
      </p:nvGrpSpPr>
      <p:grpSpPr>
        <a:xfrm>
          <a:off x="0" y="0"/>
          <a:ext cx="0" cy="0"/>
          <a:chOff x="0" y="0"/>
          <a:chExt cx="0" cy="0"/>
        </a:xfrm>
      </p:grpSpPr>
      <p:sp>
        <p:nvSpPr>
          <p:cNvPr id="2" name="Rectangle 1"/>
          <p:cNvSpPr/>
          <p:nvPr/>
        </p:nvSpPr>
        <p:spPr>
          <a:xfrm>
            <a:off x="0" y="6784848"/>
            <a:ext cx="12188952" cy="73152"/>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548640"/>
            <a:ext cx="54864" cy="5029200"/>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0360152" y="164592"/>
            <a:ext cx="1645920" cy="320040"/>
          </a:xfrm>
          <a:prstGeom prst="rect">
            <a:avLst/>
          </a:prstGeom>
          <a:noFill/>
        </p:spPr>
        <p:txBody>
          <a:bodyPr wrap="square">
            <a:spAutoFit/>
          </a:bodyPr>
          <a:lstStyle/>
          <a:p>
            <a:pPr algn="r"/>
            <a:r>
              <a:rPr sz="1100" b="0" i="0">
                <a:solidFill>
                  <a:srgbClr val="888888"/>
                </a:solidFill>
                <a:latin typeface="Calibri"/>
              </a:rPr>
              <a:t>01 / 07</a:t>
            </a:r>
          </a:p>
        </p:txBody>
      </p:sp>
      <p:sp>
        <p:nvSpPr>
          <p:cNvPr id="5" name="Rectangle 4"/>
          <p:cNvSpPr/>
          <p:nvPr/>
        </p:nvSpPr>
        <p:spPr>
          <a:xfrm>
            <a:off x="228600" y="164592"/>
            <a:ext cx="2286000" cy="320040"/>
          </a:xfrm>
          <a:prstGeom prst="rect">
            <a:avLst/>
          </a:prstGeom>
          <a:solidFill>
            <a:srgbClr val="802018"/>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FFFFFF"/>
                </a:solidFill>
                <a:latin typeface="Calibri"/>
              </a:rPr>
              <a:t>BÖLÜM 1</a:t>
            </a:r>
          </a:p>
        </p:txBody>
      </p:sp>
      <p:sp>
        <p:nvSpPr>
          <p:cNvPr id="6" name="Rectangle 5"/>
          <p:cNvSpPr/>
          <p:nvPr/>
        </p:nvSpPr>
        <p:spPr>
          <a:xfrm>
            <a:off x="2834640" y="164592"/>
            <a:ext cx="2286000" cy="320040"/>
          </a:xfrm>
          <a:prstGeom prst="rect">
            <a:avLst/>
          </a:prstGeom>
          <a:solidFill>
            <a:srgbClr val="40350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D4AC0D"/>
                </a:solidFill>
                <a:latin typeface="Calibri"/>
              </a:rPr>
              <a:t>0:00 – 1:15</a:t>
            </a:r>
          </a:p>
        </p:txBody>
      </p:sp>
      <p:sp>
        <p:nvSpPr>
          <p:cNvPr id="7" name="TextBox 6"/>
          <p:cNvSpPr txBox="1"/>
          <p:nvPr/>
        </p:nvSpPr>
        <p:spPr>
          <a:xfrm>
            <a:off x="274320" y="640080"/>
            <a:ext cx="7772400" cy="1005840"/>
          </a:xfrm>
          <a:prstGeom prst="rect">
            <a:avLst/>
          </a:prstGeom>
          <a:noFill/>
        </p:spPr>
        <p:txBody>
          <a:bodyPr wrap="square">
            <a:spAutoFit/>
          </a:bodyPr>
          <a:lstStyle/>
          <a:p>
            <a:pPr algn="l"/>
            <a:r>
              <a:rPr sz="3600" b="1" i="0">
                <a:solidFill>
                  <a:srgbClr val="FFFFFF"/>
                </a:solidFill>
                <a:latin typeface="Garamond"/>
              </a:rPr>
              <a:t>Merhaba ve Büyük Sır</a:t>
            </a:r>
          </a:p>
        </p:txBody>
      </p:sp>
      <p:sp>
        <p:nvSpPr>
          <p:cNvPr id="8" name="Rectangle 7"/>
          <p:cNvSpPr/>
          <p:nvPr/>
        </p:nvSpPr>
        <p:spPr>
          <a:xfrm>
            <a:off x="274320" y="1600200"/>
            <a:ext cx="2743200" cy="25400"/>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1828800"/>
            <a:ext cx="7498080" cy="4114800"/>
          </a:xfrm>
          <a:prstGeom prst="rect">
            <a:avLst/>
          </a:prstGeom>
          <a:noFill/>
        </p:spPr>
        <p:txBody>
          <a:bodyPr wrap="square">
            <a:spAutoFit/>
          </a:bodyPr>
          <a:lstStyle/>
          <a:p>
            <a:pPr algn="l"/>
            <a:r>
              <a:rPr sz="1800" b="0" i="0">
                <a:solidFill>
                  <a:srgbClr val="DDDDDD"/>
                </a:solidFill>
                <a:latin typeface="Calibri"/>
              </a:rPr>
              <a:t>Her pazartesi sabahı ve cuma akşamı gururla okuduğumuz İstiklal Marşı'nı düşünün...
Onu yazan insan sadece bir şair değildi; aynı zamanda veteriner hekim, sporcu ve kalbi ülkesi için atan cesur bir adamdı.
Adı: Mehmet Akif Ersoy.</a:t>
            </a:r>
          </a:p>
        </p:txBody>
      </p:sp>
      <p:sp>
        <p:nvSpPr>
          <p:cNvPr id="10" name="Rectangle 9"/>
          <p:cNvSpPr/>
          <p:nvPr/>
        </p:nvSpPr>
        <p:spPr>
          <a:xfrm>
            <a:off x="8229600" y="457200"/>
            <a:ext cx="3959352" cy="6217920"/>
          </a:xfrm>
          <a:prstGeom prst="rect">
            <a:avLst/>
          </a:prstGeom>
          <a:solidFill>
            <a:srgbClr val="111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image.png"/>
          <p:cNvPicPr>
            <a:picLocks noChangeAspect="1"/>
          </p:cNvPicPr>
          <p:nvPr/>
        </p:nvPicPr>
        <p:blipFill>
          <a:blip r:embed="rId4"/>
          <a:stretch>
            <a:fillRect/>
          </a:stretch>
        </p:blipFill>
        <p:spPr>
          <a:xfrm>
            <a:off x="8321040" y="2504027"/>
            <a:ext cx="3776472" cy="2124265"/>
          </a:xfrm>
          <a:prstGeom prst="rect">
            <a:avLst/>
          </a:prstGeom>
        </p:spPr>
      </p:pic>
      <p:pic>
        <p:nvPicPr>
          <p:cNvPr id="1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112" y="6035040"/>
            <a:ext cx="640080" cy="64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5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2F1A"/>
        </a:solidFill>
        <a:effectLst/>
      </p:bgPr>
    </p:bg>
    <p:spTree>
      <p:nvGrpSpPr>
        <p:cNvPr id="1" name=""/>
        <p:cNvGrpSpPr/>
        <p:nvPr/>
      </p:nvGrpSpPr>
      <p:grpSpPr>
        <a:xfrm>
          <a:off x="0" y="0"/>
          <a:ext cx="0" cy="0"/>
          <a:chOff x="0" y="0"/>
          <a:chExt cx="0" cy="0"/>
        </a:xfrm>
      </p:grpSpPr>
      <p:sp>
        <p:nvSpPr>
          <p:cNvPr id="2" name="Rectangle 1"/>
          <p:cNvSpPr/>
          <p:nvPr/>
        </p:nvSpPr>
        <p:spPr>
          <a:xfrm>
            <a:off x="0" y="6784848"/>
            <a:ext cx="12188952" cy="73152"/>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548640"/>
            <a:ext cx="54864" cy="5029200"/>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0360152" y="164592"/>
            <a:ext cx="1645920" cy="320040"/>
          </a:xfrm>
          <a:prstGeom prst="rect">
            <a:avLst/>
          </a:prstGeom>
          <a:noFill/>
        </p:spPr>
        <p:txBody>
          <a:bodyPr wrap="square">
            <a:spAutoFit/>
          </a:bodyPr>
          <a:lstStyle/>
          <a:p>
            <a:pPr algn="r"/>
            <a:r>
              <a:rPr sz="1100" b="0" i="0">
                <a:solidFill>
                  <a:srgbClr val="888888"/>
                </a:solidFill>
                <a:latin typeface="Calibri"/>
              </a:rPr>
              <a:t>02 / 07</a:t>
            </a:r>
          </a:p>
        </p:txBody>
      </p:sp>
      <p:sp>
        <p:nvSpPr>
          <p:cNvPr id="5" name="Rectangle 4"/>
          <p:cNvSpPr/>
          <p:nvPr/>
        </p:nvSpPr>
        <p:spPr>
          <a:xfrm>
            <a:off x="228600" y="164592"/>
            <a:ext cx="2286000" cy="320040"/>
          </a:xfrm>
          <a:prstGeom prst="rect">
            <a:avLst/>
          </a:prstGeom>
          <a:solidFill>
            <a:srgbClr val="802018"/>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FFFFFF"/>
                </a:solidFill>
                <a:latin typeface="Calibri"/>
              </a:rPr>
              <a:t>BÖLÜM 2</a:t>
            </a:r>
          </a:p>
        </p:txBody>
      </p:sp>
      <p:sp>
        <p:nvSpPr>
          <p:cNvPr id="6" name="Rectangle 5"/>
          <p:cNvSpPr/>
          <p:nvPr/>
        </p:nvSpPr>
        <p:spPr>
          <a:xfrm>
            <a:off x="2834640" y="164592"/>
            <a:ext cx="2286000" cy="320040"/>
          </a:xfrm>
          <a:prstGeom prst="rect">
            <a:avLst/>
          </a:prstGeom>
          <a:solidFill>
            <a:srgbClr val="40350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D4AC0D"/>
                </a:solidFill>
                <a:latin typeface="Calibri"/>
              </a:rPr>
              <a:t>1:15 – 2:45</a:t>
            </a:r>
          </a:p>
        </p:txBody>
      </p:sp>
      <p:sp>
        <p:nvSpPr>
          <p:cNvPr id="7" name="TextBox 6"/>
          <p:cNvSpPr txBox="1"/>
          <p:nvPr/>
        </p:nvSpPr>
        <p:spPr>
          <a:xfrm>
            <a:off x="274320" y="640080"/>
            <a:ext cx="7772400" cy="1005840"/>
          </a:xfrm>
          <a:prstGeom prst="rect">
            <a:avLst/>
          </a:prstGeom>
          <a:noFill/>
        </p:spPr>
        <p:txBody>
          <a:bodyPr wrap="square">
            <a:spAutoFit/>
          </a:bodyPr>
          <a:lstStyle/>
          <a:p>
            <a:pPr algn="l"/>
            <a:r>
              <a:rPr sz="3600" b="1" i="0">
                <a:solidFill>
                  <a:srgbClr val="FFFFFF"/>
                </a:solidFill>
                <a:latin typeface="Garamond"/>
              </a:rPr>
              <a:t>Yerinde Duramayan Bir Çocuk</a:t>
            </a:r>
          </a:p>
        </p:txBody>
      </p:sp>
      <p:sp>
        <p:nvSpPr>
          <p:cNvPr id="8" name="Rectangle 7"/>
          <p:cNvSpPr/>
          <p:nvPr/>
        </p:nvSpPr>
        <p:spPr>
          <a:xfrm>
            <a:off x="274320" y="1600200"/>
            <a:ext cx="2743200" cy="25400"/>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1828800"/>
            <a:ext cx="7498080" cy="4114800"/>
          </a:xfrm>
          <a:prstGeom prst="rect">
            <a:avLst/>
          </a:prstGeom>
          <a:noFill/>
        </p:spPr>
        <p:txBody>
          <a:bodyPr wrap="square">
            <a:spAutoFit/>
          </a:bodyPr>
          <a:lstStyle/>
          <a:p>
            <a:pPr algn="l"/>
            <a:r>
              <a:rPr sz="1800" b="0" i="0">
                <a:solidFill>
                  <a:srgbClr val="DDDDDD"/>
                </a:solidFill>
                <a:latin typeface="Calibri"/>
              </a:rPr>
              <a:t>Mehmet Akif 1873 yılında İstanbul'da doğdu.
Kıpır kıpır, enerjik bir çocuktu!
Sevdiği sporlar:
  🤼  Güreş
  🏊  Yüzme  (Boğaz'ı karşıdan karşıya yüzerdi)
  🚶  Uzun yürüyüşler
"Sağlam kafa, sağlam vücutta bulunur."</a:t>
            </a:r>
          </a:p>
        </p:txBody>
      </p:sp>
      <p:sp>
        <p:nvSpPr>
          <p:cNvPr id="10" name="Rectangle 9"/>
          <p:cNvSpPr/>
          <p:nvPr/>
        </p:nvSpPr>
        <p:spPr>
          <a:xfrm>
            <a:off x="8229600" y="457200"/>
            <a:ext cx="3959352" cy="6217920"/>
          </a:xfrm>
          <a:prstGeom prst="rect">
            <a:avLst/>
          </a:prstGeom>
          <a:solidFill>
            <a:srgbClr val="111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image.png"/>
          <p:cNvPicPr>
            <a:picLocks noChangeAspect="1"/>
          </p:cNvPicPr>
          <p:nvPr/>
        </p:nvPicPr>
        <p:blipFill>
          <a:blip r:embed="rId4"/>
          <a:stretch>
            <a:fillRect/>
          </a:stretch>
        </p:blipFill>
        <p:spPr>
          <a:xfrm>
            <a:off x="8321040" y="952419"/>
            <a:ext cx="3776471" cy="5227482"/>
          </a:xfrm>
          <a:prstGeom prst="rect">
            <a:avLst/>
          </a:prstGeom>
        </p:spPr>
      </p:pic>
      <p:pic>
        <p:nvPicPr>
          <p:cNvPr id="1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112" y="6035040"/>
            <a:ext cx="640080" cy="64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1A00"/>
        </a:solidFill>
        <a:effectLst/>
      </p:bgPr>
    </p:bg>
    <p:spTree>
      <p:nvGrpSpPr>
        <p:cNvPr id="1" name=""/>
        <p:cNvGrpSpPr/>
        <p:nvPr/>
      </p:nvGrpSpPr>
      <p:grpSpPr>
        <a:xfrm>
          <a:off x="0" y="0"/>
          <a:ext cx="0" cy="0"/>
          <a:chOff x="0" y="0"/>
          <a:chExt cx="0" cy="0"/>
        </a:xfrm>
      </p:grpSpPr>
      <p:sp>
        <p:nvSpPr>
          <p:cNvPr id="2" name="Rectangle 1"/>
          <p:cNvSpPr/>
          <p:nvPr/>
        </p:nvSpPr>
        <p:spPr>
          <a:xfrm>
            <a:off x="0" y="6784848"/>
            <a:ext cx="12188952" cy="73152"/>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548640"/>
            <a:ext cx="54864" cy="5029200"/>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0360152" y="164592"/>
            <a:ext cx="1645920" cy="320040"/>
          </a:xfrm>
          <a:prstGeom prst="rect">
            <a:avLst/>
          </a:prstGeom>
          <a:noFill/>
        </p:spPr>
        <p:txBody>
          <a:bodyPr wrap="square">
            <a:spAutoFit/>
          </a:bodyPr>
          <a:lstStyle/>
          <a:p>
            <a:pPr algn="r"/>
            <a:r>
              <a:rPr sz="1100" b="0" i="0">
                <a:solidFill>
                  <a:srgbClr val="888888"/>
                </a:solidFill>
                <a:latin typeface="Calibri"/>
              </a:rPr>
              <a:t>03 / 07</a:t>
            </a:r>
          </a:p>
        </p:txBody>
      </p:sp>
      <p:sp>
        <p:nvSpPr>
          <p:cNvPr id="5" name="Rectangle 4"/>
          <p:cNvSpPr/>
          <p:nvPr/>
        </p:nvSpPr>
        <p:spPr>
          <a:xfrm>
            <a:off x="228600" y="164592"/>
            <a:ext cx="2286000" cy="320040"/>
          </a:xfrm>
          <a:prstGeom prst="rect">
            <a:avLst/>
          </a:prstGeom>
          <a:solidFill>
            <a:srgbClr val="802018"/>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FFFFFF"/>
                </a:solidFill>
                <a:latin typeface="Calibri"/>
              </a:rPr>
              <a:t>BÖLÜM 3</a:t>
            </a:r>
          </a:p>
        </p:txBody>
      </p:sp>
      <p:sp>
        <p:nvSpPr>
          <p:cNvPr id="6" name="Rectangle 5"/>
          <p:cNvSpPr/>
          <p:nvPr/>
        </p:nvSpPr>
        <p:spPr>
          <a:xfrm>
            <a:off x="2834640" y="164592"/>
            <a:ext cx="2286000" cy="320040"/>
          </a:xfrm>
          <a:prstGeom prst="rect">
            <a:avLst/>
          </a:prstGeom>
          <a:solidFill>
            <a:srgbClr val="40350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D4AC0D"/>
                </a:solidFill>
                <a:latin typeface="Calibri"/>
              </a:rPr>
              <a:t>2:45 – 4:00</a:t>
            </a:r>
          </a:p>
        </p:txBody>
      </p:sp>
      <p:sp>
        <p:nvSpPr>
          <p:cNvPr id="7" name="TextBox 6"/>
          <p:cNvSpPr txBox="1"/>
          <p:nvPr/>
        </p:nvSpPr>
        <p:spPr>
          <a:xfrm>
            <a:off x="274320" y="640080"/>
            <a:ext cx="7772400" cy="1005840"/>
          </a:xfrm>
          <a:prstGeom prst="rect">
            <a:avLst/>
          </a:prstGeom>
          <a:noFill/>
        </p:spPr>
        <p:txBody>
          <a:bodyPr wrap="square">
            <a:spAutoFit/>
          </a:bodyPr>
          <a:lstStyle/>
          <a:p>
            <a:pPr algn="l"/>
            <a:r>
              <a:rPr sz="3600" b="1" i="0">
                <a:solidFill>
                  <a:srgbClr val="FFFFFF"/>
                </a:solidFill>
                <a:latin typeface="Garamond"/>
              </a:rPr>
              <a:t>Hayvanların Sessiz Dili ve Veterinerlik</a:t>
            </a:r>
          </a:p>
        </p:txBody>
      </p:sp>
      <p:sp>
        <p:nvSpPr>
          <p:cNvPr id="8" name="Rectangle 7"/>
          <p:cNvSpPr/>
          <p:nvPr/>
        </p:nvSpPr>
        <p:spPr>
          <a:xfrm>
            <a:off x="274320" y="1600200"/>
            <a:ext cx="2743200" cy="25400"/>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1828800"/>
            <a:ext cx="7498080" cy="4114800"/>
          </a:xfrm>
          <a:prstGeom prst="rect">
            <a:avLst/>
          </a:prstGeom>
          <a:noFill/>
        </p:spPr>
        <p:txBody>
          <a:bodyPr wrap="square">
            <a:spAutoFit/>
          </a:bodyPr>
          <a:lstStyle/>
          <a:p>
            <a:pPr algn="l"/>
            <a:r>
              <a:rPr sz="1800" b="0" i="0">
                <a:solidFill>
                  <a:srgbClr val="DDDDDD"/>
                </a:solidFill>
                <a:latin typeface="Calibri"/>
              </a:rPr>
              <a:t>Akif, doğayı ve hayvanları o kadar çok seviyordu ki üniversitede veterinerlik okumaya karar verdi.
Okulunu birincilikle bitirdi!
Yıllarca köy köy, kasaba kasaba gezerek hastalanan inekleri, atları, koyunları iyileştirdi.
Anadolu'yu karış karış gezerken halkını da çok yakından tanıdı.</a:t>
            </a:r>
          </a:p>
        </p:txBody>
      </p:sp>
      <p:sp>
        <p:nvSpPr>
          <p:cNvPr id="10" name="Rectangle 9"/>
          <p:cNvSpPr/>
          <p:nvPr/>
        </p:nvSpPr>
        <p:spPr>
          <a:xfrm>
            <a:off x="8229600" y="457200"/>
            <a:ext cx="3959352" cy="6217920"/>
          </a:xfrm>
          <a:prstGeom prst="rect">
            <a:avLst/>
          </a:prstGeom>
          <a:solidFill>
            <a:srgbClr val="111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image.png"/>
          <p:cNvPicPr>
            <a:picLocks noChangeAspect="1"/>
          </p:cNvPicPr>
          <p:nvPr/>
        </p:nvPicPr>
        <p:blipFill>
          <a:blip r:embed="rId4"/>
          <a:stretch>
            <a:fillRect/>
          </a:stretch>
        </p:blipFill>
        <p:spPr>
          <a:xfrm>
            <a:off x="8321040" y="1205865"/>
            <a:ext cx="3776472" cy="4720590"/>
          </a:xfrm>
          <a:prstGeom prst="rect">
            <a:avLst/>
          </a:prstGeom>
        </p:spPr>
      </p:pic>
      <p:pic>
        <p:nvPicPr>
          <p:cNvPr id="1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112" y="6035040"/>
            <a:ext cx="640080" cy="64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0A0A"/>
        </a:solidFill>
        <a:effectLst/>
      </p:bgPr>
    </p:bg>
    <p:spTree>
      <p:nvGrpSpPr>
        <p:cNvPr id="1" name=""/>
        <p:cNvGrpSpPr/>
        <p:nvPr/>
      </p:nvGrpSpPr>
      <p:grpSpPr>
        <a:xfrm>
          <a:off x="0" y="0"/>
          <a:ext cx="0" cy="0"/>
          <a:chOff x="0" y="0"/>
          <a:chExt cx="0" cy="0"/>
        </a:xfrm>
      </p:grpSpPr>
      <p:sp>
        <p:nvSpPr>
          <p:cNvPr id="2" name="Rectangle 1"/>
          <p:cNvSpPr/>
          <p:nvPr/>
        </p:nvSpPr>
        <p:spPr>
          <a:xfrm>
            <a:off x="0" y="6784848"/>
            <a:ext cx="12188952" cy="73152"/>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548640"/>
            <a:ext cx="54864" cy="5029200"/>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0360152" y="164592"/>
            <a:ext cx="1645920" cy="320040"/>
          </a:xfrm>
          <a:prstGeom prst="rect">
            <a:avLst/>
          </a:prstGeom>
          <a:noFill/>
        </p:spPr>
        <p:txBody>
          <a:bodyPr wrap="square">
            <a:spAutoFit/>
          </a:bodyPr>
          <a:lstStyle/>
          <a:p>
            <a:pPr algn="r"/>
            <a:r>
              <a:rPr sz="1100" b="0" i="0">
                <a:solidFill>
                  <a:srgbClr val="888888"/>
                </a:solidFill>
                <a:latin typeface="Calibri"/>
              </a:rPr>
              <a:t>04 / 07</a:t>
            </a:r>
          </a:p>
        </p:txBody>
      </p:sp>
      <p:sp>
        <p:nvSpPr>
          <p:cNvPr id="5" name="Rectangle 4"/>
          <p:cNvSpPr/>
          <p:nvPr/>
        </p:nvSpPr>
        <p:spPr>
          <a:xfrm>
            <a:off x="228600" y="164592"/>
            <a:ext cx="2286000" cy="320040"/>
          </a:xfrm>
          <a:prstGeom prst="rect">
            <a:avLst/>
          </a:prstGeom>
          <a:solidFill>
            <a:srgbClr val="802018"/>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FFFFFF"/>
                </a:solidFill>
                <a:latin typeface="Calibri"/>
              </a:rPr>
              <a:t>BÖLÜM 4</a:t>
            </a:r>
          </a:p>
        </p:txBody>
      </p:sp>
      <p:sp>
        <p:nvSpPr>
          <p:cNvPr id="6" name="Rectangle 5"/>
          <p:cNvSpPr/>
          <p:nvPr/>
        </p:nvSpPr>
        <p:spPr>
          <a:xfrm>
            <a:off x="2834640" y="164592"/>
            <a:ext cx="2286000" cy="320040"/>
          </a:xfrm>
          <a:prstGeom prst="rect">
            <a:avLst/>
          </a:prstGeom>
          <a:solidFill>
            <a:srgbClr val="40350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D4AC0D"/>
                </a:solidFill>
                <a:latin typeface="Calibri"/>
              </a:rPr>
              <a:t>4:00 – 5:30</a:t>
            </a:r>
          </a:p>
        </p:txBody>
      </p:sp>
      <p:sp>
        <p:nvSpPr>
          <p:cNvPr id="7" name="TextBox 6"/>
          <p:cNvSpPr txBox="1"/>
          <p:nvPr/>
        </p:nvSpPr>
        <p:spPr>
          <a:xfrm>
            <a:off x="274320" y="640080"/>
            <a:ext cx="7772400" cy="1005840"/>
          </a:xfrm>
          <a:prstGeom prst="rect">
            <a:avLst/>
          </a:prstGeom>
          <a:noFill/>
        </p:spPr>
        <p:txBody>
          <a:bodyPr wrap="square">
            <a:spAutoFit/>
          </a:bodyPr>
          <a:lstStyle/>
          <a:p>
            <a:pPr algn="l"/>
            <a:r>
              <a:rPr sz="3600" b="1" i="0">
                <a:solidFill>
                  <a:srgbClr val="FFFFFF"/>
                </a:solidFill>
                <a:latin typeface="Garamond"/>
              </a:rPr>
              <a:t>Zor Yıllar ve Milli Mücadele</a:t>
            </a:r>
          </a:p>
        </p:txBody>
      </p:sp>
      <p:sp>
        <p:nvSpPr>
          <p:cNvPr id="8" name="Rectangle 7"/>
          <p:cNvSpPr/>
          <p:nvPr/>
        </p:nvSpPr>
        <p:spPr>
          <a:xfrm>
            <a:off x="274320" y="1600200"/>
            <a:ext cx="2743200" cy="25400"/>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1828800"/>
            <a:ext cx="7498080" cy="4114800"/>
          </a:xfrm>
          <a:prstGeom prst="rect">
            <a:avLst/>
          </a:prstGeom>
          <a:noFill/>
        </p:spPr>
        <p:txBody>
          <a:bodyPr wrap="square">
            <a:spAutoFit/>
          </a:bodyPr>
          <a:lstStyle/>
          <a:p>
            <a:pPr algn="l"/>
            <a:r>
              <a:rPr sz="1800" b="0" i="0">
                <a:solidFill>
                  <a:srgbClr val="DDDDDD"/>
                </a:solidFill>
                <a:latin typeface="Calibri"/>
              </a:rPr>
              <a:t>Düşmanlar yurdumuzu işgal ediyordu.
Akif, İstanbul'daki rahat hayatını geride bırakıp gizlice Ankara'ya, Mustafa Kemal Paşa'nın yanına gitti.
Elinde silahı yoktu ama ondan çok daha güçlü bir şeyi vardı: Kelimeleri!
"Korkmayın! Biz inanırsak bu vatanı kurtarırız!"</a:t>
            </a:r>
          </a:p>
        </p:txBody>
      </p:sp>
      <p:sp>
        <p:nvSpPr>
          <p:cNvPr id="10" name="Rectangle 9"/>
          <p:cNvSpPr/>
          <p:nvPr/>
        </p:nvSpPr>
        <p:spPr>
          <a:xfrm>
            <a:off x="8229600" y="457200"/>
            <a:ext cx="3959352" cy="6217920"/>
          </a:xfrm>
          <a:prstGeom prst="rect">
            <a:avLst/>
          </a:prstGeom>
          <a:solidFill>
            <a:srgbClr val="111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image.png"/>
          <p:cNvPicPr>
            <a:picLocks noChangeAspect="1"/>
          </p:cNvPicPr>
          <p:nvPr/>
        </p:nvPicPr>
        <p:blipFill>
          <a:blip r:embed="rId4"/>
          <a:stretch>
            <a:fillRect/>
          </a:stretch>
        </p:blipFill>
        <p:spPr>
          <a:xfrm>
            <a:off x="8321040" y="2647887"/>
            <a:ext cx="3776472" cy="1836545"/>
          </a:xfrm>
          <a:prstGeom prst="rect">
            <a:avLst/>
          </a:prstGeom>
        </p:spPr>
      </p:pic>
      <p:pic>
        <p:nvPicPr>
          <p:cNvPr id="12"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112" y="6035040"/>
            <a:ext cx="640080" cy="64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A1A2A"/>
        </a:solidFill>
        <a:effectLst/>
      </p:bgPr>
    </p:bg>
    <p:spTree>
      <p:nvGrpSpPr>
        <p:cNvPr id="1" name=""/>
        <p:cNvGrpSpPr/>
        <p:nvPr/>
      </p:nvGrpSpPr>
      <p:grpSpPr>
        <a:xfrm>
          <a:off x="0" y="0"/>
          <a:ext cx="0" cy="0"/>
          <a:chOff x="0" y="0"/>
          <a:chExt cx="0" cy="0"/>
        </a:xfrm>
      </p:grpSpPr>
      <p:sp>
        <p:nvSpPr>
          <p:cNvPr id="2" name="Rectangle 1"/>
          <p:cNvSpPr/>
          <p:nvPr/>
        </p:nvSpPr>
        <p:spPr>
          <a:xfrm>
            <a:off x="0" y="6784848"/>
            <a:ext cx="12188952" cy="73152"/>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548640"/>
            <a:ext cx="54864" cy="5029200"/>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0360152" y="164592"/>
            <a:ext cx="1645920" cy="320040"/>
          </a:xfrm>
          <a:prstGeom prst="rect">
            <a:avLst/>
          </a:prstGeom>
          <a:noFill/>
        </p:spPr>
        <p:txBody>
          <a:bodyPr wrap="square">
            <a:spAutoFit/>
          </a:bodyPr>
          <a:lstStyle/>
          <a:p>
            <a:pPr algn="r"/>
            <a:r>
              <a:rPr sz="1100" b="0" i="0">
                <a:solidFill>
                  <a:srgbClr val="888888"/>
                </a:solidFill>
                <a:latin typeface="Calibri"/>
              </a:rPr>
              <a:t>05 / 07</a:t>
            </a:r>
          </a:p>
        </p:txBody>
      </p:sp>
      <p:sp>
        <p:nvSpPr>
          <p:cNvPr id="5" name="Rectangle 4"/>
          <p:cNvSpPr/>
          <p:nvPr/>
        </p:nvSpPr>
        <p:spPr>
          <a:xfrm>
            <a:off x="228600" y="164592"/>
            <a:ext cx="2286000" cy="320040"/>
          </a:xfrm>
          <a:prstGeom prst="rect">
            <a:avLst/>
          </a:prstGeom>
          <a:solidFill>
            <a:srgbClr val="802018"/>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FFFFFF"/>
                </a:solidFill>
                <a:latin typeface="Calibri"/>
              </a:rPr>
              <a:t>BÖLÜM 5</a:t>
            </a:r>
          </a:p>
        </p:txBody>
      </p:sp>
      <p:sp>
        <p:nvSpPr>
          <p:cNvPr id="6" name="Rectangle 5"/>
          <p:cNvSpPr/>
          <p:nvPr/>
        </p:nvSpPr>
        <p:spPr>
          <a:xfrm>
            <a:off x="2834640" y="164592"/>
            <a:ext cx="2286000" cy="320040"/>
          </a:xfrm>
          <a:prstGeom prst="rect">
            <a:avLst/>
          </a:prstGeom>
          <a:solidFill>
            <a:srgbClr val="40350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D4AC0D"/>
                </a:solidFill>
                <a:latin typeface="Calibri"/>
              </a:rPr>
              <a:t>5:30 – 7:30</a:t>
            </a:r>
          </a:p>
        </p:txBody>
      </p:sp>
      <p:sp>
        <p:nvSpPr>
          <p:cNvPr id="7" name="TextBox 6"/>
          <p:cNvSpPr txBox="1"/>
          <p:nvPr/>
        </p:nvSpPr>
        <p:spPr>
          <a:xfrm>
            <a:off x="274320" y="640080"/>
            <a:ext cx="7772400" cy="1005840"/>
          </a:xfrm>
          <a:prstGeom prst="rect">
            <a:avLst/>
          </a:prstGeom>
          <a:noFill/>
        </p:spPr>
        <p:txBody>
          <a:bodyPr wrap="square">
            <a:spAutoFit/>
          </a:bodyPr>
          <a:lstStyle/>
          <a:p>
            <a:pPr algn="l"/>
            <a:r>
              <a:rPr sz="3600" b="1" i="0">
                <a:solidFill>
                  <a:srgbClr val="FFFFFF"/>
                </a:solidFill>
                <a:latin typeface="Garamond"/>
              </a:rPr>
              <a:t>Ankara'da Küçük Bir Oda ve Büyük Şiir</a:t>
            </a:r>
          </a:p>
        </p:txBody>
      </p:sp>
      <p:sp>
        <p:nvSpPr>
          <p:cNvPr id="8" name="Rectangle 7"/>
          <p:cNvSpPr/>
          <p:nvPr/>
        </p:nvSpPr>
        <p:spPr>
          <a:xfrm>
            <a:off x="274320" y="1600200"/>
            <a:ext cx="2743200" cy="25400"/>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1828800"/>
            <a:ext cx="7498080" cy="4114800"/>
          </a:xfrm>
          <a:prstGeom prst="rect">
            <a:avLst/>
          </a:prstGeom>
          <a:noFill/>
        </p:spPr>
        <p:txBody>
          <a:bodyPr wrap="square">
            <a:spAutoFit/>
          </a:bodyPr>
          <a:lstStyle/>
          <a:p>
            <a:pPr algn="l"/>
            <a:r>
              <a:rPr sz="1800" b="0" i="0">
                <a:solidFill>
                  <a:srgbClr val="DDDDDD"/>
                </a:solidFill>
                <a:latin typeface="Calibri"/>
              </a:rPr>
              <a:t>Milli marş yarışmasına 724 şiir katıldı; hiçbiri o ruhu yansıtamıyordu.
Akif: "Ben milletimin marşını parayla yazmam!" diyerek reddetti.
Sonunda ödülü almaması şartıyla yazmayı kabul etti.
Ankara'da Taceddin Dergahı'nda günlerce çalıştı.
Büyük para ödülünün tek bir kuruşuna dokunmadan yardım kuruluşuna bağışladı.</a:t>
            </a:r>
          </a:p>
        </p:txBody>
      </p:sp>
      <p:sp>
        <p:nvSpPr>
          <p:cNvPr id="10" name="Rectangle 9"/>
          <p:cNvSpPr/>
          <p:nvPr/>
        </p:nvSpPr>
        <p:spPr>
          <a:xfrm>
            <a:off x="8229600" y="457200"/>
            <a:ext cx="3959352" cy="6217920"/>
          </a:xfrm>
          <a:prstGeom prst="rect">
            <a:avLst/>
          </a:prstGeom>
          <a:solidFill>
            <a:srgbClr val="111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image.png"/>
          <p:cNvPicPr>
            <a:picLocks noChangeAspect="1"/>
          </p:cNvPicPr>
          <p:nvPr/>
        </p:nvPicPr>
        <p:blipFill>
          <a:blip r:embed="rId4"/>
          <a:stretch>
            <a:fillRect/>
          </a:stretch>
        </p:blipFill>
        <p:spPr>
          <a:xfrm>
            <a:off x="8321040" y="2478902"/>
            <a:ext cx="3776472" cy="2174516"/>
          </a:xfrm>
          <a:prstGeom prst="rect">
            <a:avLst/>
          </a:prstGeom>
        </p:spPr>
      </p:pic>
      <p:pic>
        <p:nvPicPr>
          <p:cNvPr id="12"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112" y="6035040"/>
            <a:ext cx="640080" cy="64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1A00"/>
        </a:solidFill>
        <a:effectLst/>
      </p:bgPr>
    </p:bg>
    <p:spTree>
      <p:nvGrpSpPr>
        <p:cNvPr id="1" name=""/>
        <p:cNvGrpSpPr/>
        <p:nvPr/>
      </p:nvGrpSpPr>
      <p:grpSpPr>
        <a:xfrm>
          <a:off x="0" y="0"/>
          <a:ext cx="0" cy="0"/>
          <a:chOff x="0" y="0"/>
          <a:chExt cx="0" cy="0"/>
        </a:xfrm>
      </p:grpSpPr>
      <p:sp>
        <p:nvSpPr>
          <p:cNvPr id="2" name="Rectangle 1"/>
          <p:cNvSpPr/>
          <p:nvPr/>
        </p:nvSpPr>
        <p:spPr>
          <a:xfrm>
            <a:off x="0" y="6784848"/>
            <a:ext cx="12188952" cy="73152"/>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548640"/>
            <a:ext cx="54864" cy="5029200"/>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0360152" y="164592"/>
            <a:ext cx="1645920" cy="320040"/>
          </a:xfrm>
          <a:prstGeom prst="rect">
            <a:avLst/>
          </a:prstGeom>
          <a:noFill/>
        </p:spPr>
        <p:txBody>
          <a:bodyPr wrap="square">
            <a:spAutoFit/>
          </a:bodyPr>
          <a:lstStyle/>
          <a:p>
            <a:pPr algn="r"/>
            <a:r>
              <a:rPr sz="1100" b="0" i="0">
                <a:solidFill>
                  <a:srgbClr val="888888"/>
                </a:solidFill>
                <a:latin typeface="Calibri"/>
              </a:rPr>
              <a:t>06 / 07</a:t>
            </a:r>
          </a:p>
        </p:txBody>
      </p:sp>
      <p:sp>
        <p:nvSpPr>
          <p:cNvPr id="5" name="Rectangle 4"/>
          <p:cNvSpPr/>
          <p:nvPr/>
        </p:nvSpPr>
        <p:spPr>
          <a:xfrm>
            <a:off x="228600" y="164592"/>
            <a:ext cx="2286000" cy="320040"/>
          </a:xfrm>
          <a:prstGeom prst="rect">
            <a:avLst/>
          </a:prstGeom>
          <a:solidFill>
            <a:srgbClr val="802018"/>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FFFFFF"/>
                </a:solidFill>
                <a:latin typeface="Calibri"/>
              </a:rPr>
              <a:t>BÖLÜM 6</a:t>
            </a:r>
          </a:p>
        </p:txBody>
      </p:sp>
      <p:sp>
        <p:nvSpPr>
          <p:cNvPr id="6" name="Rectangle 5"/>
          <p:cNvSpPr/>
          <p:nvPr/>
        </p:nvSpPr>
        <p:spPr>
          <a:xfrm>
            <a:off x="2834640" y="164592"/>
            <a:ext cx="2286000" cy="320040"/>
          </a:xfrm>
          <a:prstGeom prst="rect">
            <a:avLst/>
          </a:prstGeom>
          <a:solidFill>
            <a:srgbClr val="40350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D4AC0D"/>
                </a:solidFill>
                <a:latin typeface="Calibri"/>
              </a:rPr>
              <a:t>7:30 – 8:45</a:t>
            </a:r>
          </a:p>
        </p:txBody>
      </p:sp>
      <p:sp>
        <p:nvSpPr>
          <p:cNvPr id="7" name="TextBox 6"/>
          <p:cNvSpPr txBox="1"/>
          <p:nvPr/>
        </p:nvSpPr>
        <p:spPr>
          <a:xfrm>
            <a:off x="274320" y="640080"/>
            <a:ext cx="7772400" cy="1005840"/>
          </a:xfrm>
          <a:prstGeom prst="rect">
            <a:avLst/>
          </a:prstGeom>
          <a:noFill/>
        </p:spPr>
        <p:txBody>
          <a:bodyPr wrap="square">
            <a:spAutoFit/>
          </a:bodyPr>
          <a:lstStyle/>
          <a:p>
            <a:pPr algn="l"/>
            <a:r>
              <a:rPr sz="3600" b="1" i="0">
                <a:solidFill>
                  <a:srgbClr val="FFFFFF"/>
                </a:solidFill>
                <a:latin typeface="Garamond"/>
              </a:rPr>
              <a:t>Sözünün Eri Bir İnsan</a:t>
            </a:r>
          </a:p>
        </p:txBody>
      </p:sp>
      <p:sp>
        <p:nvSpPr>
          <p:cNvPr id="8" name="Rectangle 7"/>
          <p:cNvSpPr/>
          <p:nvPr/>
        </p:nvSpPr>
        <p:spPr>
          <a:xfrm>
            <a:off x="274320" y="1600200"/>
            <a:ext cx="2743200" cy="25400"/>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1828800"/>
            <a:ext cx="7498080" cy="4114800"/>
          </a:xfrm>
          <a:prstGeom prst="rect">
            <a:avLst/>
          </a:prstGeom>
          <a:noFill/>
        </p:spPr>
        <p:txBody>
          <a:bodyPr wrap="square">
            <a:spAutoFit/>
          </a:bodyPr>
          <a:lstStyle/>
          <a:p>
            <a:pPr algn="l"/>
            <a:r>
              <a:rPr sz="1800" b="0" i="0">
                <a:solidFill>
                  <a:srgbClr val="DDDDDD"/>
                </a:solidFill>
                <a:latin typeface="Calibri"/>
              </a:rPr>
              <a:t>Mehmet Akif, Safahat adında muazzam bir şiir kitabı yazdı.
Ama onun en büyük eseri aslında kendi karakteriydi.
Büyük kar fırtınasında arkadaşı beklemeyi bıraktı.
Akif ise saatlerce tipide yürüyerek o adrese ulaştı.
"Bir insan söz verdi mi, kıyamet kopsa da o sözü tutmalıdır."</a:t>
            </a:r>
          </a:p>
        </p:txBody>
      </p:sp>
      <p:sp>
        <p:nvSpPr>
          <p:cNvPr id="10" name="Rectangle 9"/>
          <p:cNvSpPr/>
          <p:nvPr/>
        </p:nvSpPr>
        <p:spPr>
          <a:xfrm>
            <a:off x="8229600" y="457200"/>
            <a:ext cx="3959352" cy="6217920"/>
          </a:xfrm>
          <a:prstGeom prst="rect">
            <a:avLst/>
          </a:prstGeom>
          <a:solidFill>
            <a:srgbClr val="111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image.png"/>
          <p:cNvPicPr>
            <a:picLocks noChangeAspect="1"/>
          </p:cNvPicPr>
          <p:nvPr/>
        </p:nvPicPr>
        <p:blipFill>
          <a:blip r:embed="rId4"/>
          <a:stretch>
            <a:fillRect/>
          </a:stretch>
        </p:blipFill>
        <p:spPr>
          <a:xfrm>
            <a:off x="8321040" y="603447"/>
            <a:ext cx="3776472" cy="5925426"/>
          </a:xfrm>
          <a:prstGeom prst="rect">
            <a:avLst/>
          </a:prstGeom>
        </p:spPr>
      </p:pic>
      <p:pic>
        <p:nvPicPr>
          <p:cNvPr id="1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112" y="6035040"/>
            <a:ext cx="640080" cy="64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0A00"/>
        </a:solidFill>
        <a:effectLst/>
      </p:bgPr>
    </p:bg>
    <p:spTree>
      <p:nvGrpSpPr>
        <p:cNvPr id="1" name=""/>
        <p:cNvGrpSpPr/>
        <p:nvPr/>
      </p:nvGrpSpPr>
      <p:grpSpPr>
        <a:xfrm>
          <a:off x="0" y="0"/>
          <a:ext cx="0" cy="0"/>
          <a:chOff x="0" y="0"/>
          <a:chExt cx="0" cy="0"/>
        </a:xfrm>
      </p:grpSpPr>
      <p:sp>
        <p:nvSpPr>
          <p:cNvPr id="2" name="Rectangle 1"/>
          <p:cNvSpPr/>
          <p:nvPr/>
        </p:nvSpPr>
        <p:spPr>
          <a:xfrm>
            <a:off x="0" y="6784848"/>
            <a:ext cx="12188952" cy="73152"/>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548640"/>
            <a:ext cx="54864" cy="5029200"/>
          </a:xfrm>
          <a:prstGeom prst="rect">
            <a:avLst/>
          </a:prstGeom>
          <a:solidFill>
            <a:srgbClr val="C039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0360152" y="164592"/>
            <a:ext cx="1645920" cy="320040"/>
          </a:xfrm>
          <a:prstGeom prst="rect">
            <a:avLst/>
          </a:prstGeom>
          <a:noFill/>
        </p:spPr>
        <p:txBody>
          <a:bodyPr wrap="square">
            <a:spAutoFit/>
          </a:bodyPr>
          <a:lstStyle/>
          <a:p>
            <a:pPr algn="r"/>
            <a:r>
              <a:rPr sz="1100" b="0" i="0">
                <a:solidFill>
                  <a:srgbClr val="888888"/>
                </a:solidFill>
                <a:latin typeface="Calibri"/>
              </a:rPr>
              <a:t>07 / 07</a:t>
            </a:r>
          </a:p>
        </p:txBody>
      </p:sp>
      <p:sp>
        <p:nvSpPr>
          <p:cNvPr id="5" name="Rectangle 4"/>
          <p:cNvSpPr/>
          <p:nvPr/>
        </p:nvSpPr>
        <p:spPr>
          <a:xfrm>
            <a:off x="228600" y="164592"/>
            <a:ext cx="2286000" cy="320040"/>
          </a:xfrm>
          <a:prstGeom prst="rect">
            <a:avLst/>
          </a:prstGeom>
          <a:solidFill>
            <a:srgbClr val="802018"/>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FFFFFF"/>
                </a:solidFill>
                <a:latin typeface="Calibri"/>
              </a:rPr>
              <a:t>BÖLÜM 7 · SON</a:t>
            </a:r>
          </a:p>
        </p:txBody>
      </p:sp>
      <p:sp>
        <p:nvSpPr>
          <p:cNvPr id="6" name="Rectangle 5"/>
          <p:cNvSpPr/>
          <p:nvPr/>
        </p:nvSpPr>
        <p:spPr>
          <a:xfrm>
            <a:off x="2834640" y="164592"/>
            <a:ext cx="2286000" cy="320040"/>
          </a:xfrm>
          <a:prstGeom prst="rect">
            <a:avLst/>
          </a:prstGeom>
          <a:solidFill>
            <a:srgbClr val="40350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sz="1000" b="1">
                <a:solidFill>
                  <a:srgbClr val="D4AC0D"/>
                </a:solidFill>
                <a:latin typeface="Calibri"/>
              </a:rPr>
              <a:t>8:45 – 10:00</a:t>
            </a:r>
          </a:p>
        </p:txBody>
      </p:sp>
      <p:sp>
        <p:nvSpPr>
          <p:cNvPr id="7" name="TextBox 6"/>
          <p:cNvSpPr txBox="1"/>
          <p:nvPr/>
        </p:nvSpPr>
        <p:spPr>
          <a:xfrm>
            <a:off x="274320" y="640080"/>
            <a:ext cx="7772400" cy="1005840"/>
          </a:xfrm>
          <a:prstGeom prst="rect">
            <a:avLst/>
          </a:prstGeom>
          <a:noFill/>
        </p:spPr>
        <p:txBody>
          <a:bodyPr wrap="square">
            <a:spAutoFit/>
          </a:bodyPr>
          <a:lstStyle/>
          <a:p>
            <a:pPr algn="l"/>
            <a:r>
              <a:rPr sz="3600" b="1" i="0">
                <a:solidFill>
                  <a:srgbClr val="FFFFFF"/>
                </a:solidFill>
                <a:latin typeface="Garamond"/>
              </a:rPr>
              <a:t>Veda ve O Meşhur Dua</a:t>
            </a:r>
          </a:p>
        </p:txBody>
      </p:sp>
      <p:sp>
        <p:nvSpPr>
          <p:cNvPr id="8" name="Rectangle 7"/>
          <p:cNvSpPr/>
          <p:nvPr/>
        </p:nvSpPr>
        <p:spPr>
          <a:xfrm>
            <a:off x="274320" y="1600200"/>
            <a:ext cx="2743200" cy="25400"/>
          </a:xfrm>
          <a:prstGeom prst="rect">
            <a:avLst/>
          </a:prstGeom>
          <a:solidFill>
            <a:srgbClr val="D4AC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1828800"/>
            <a:ext cx="7498080" cy="4114800"/>
          </a:xfrm>
          <a:prstGeom prst="rect">
            <a:avLst/>
          </a:prstGeom>
          <a:noFill/>
        </p:spPr>
        <p:txBody>
          <a:bodyPr wrap="square">
            <a:spAutoFit/>
          </a:bodyPr>
          <a:lstStyle/>
          <a:p>
            <a:pPr algn="l"/>
            <a:r>
              <a:rPr sz="1800" b="0" i="0">
                <a:solidFill>
                  <a:srgbClr val="DDDDDD"/>
                </a:solidFill>
                <a:latin typeface="Calibri"/>
              </a:rPr>
              <a:t>İstiklal Marşı'nı kendi kitabı Safahat'a koymadı.
Çünkü dedi ki:
"O benim değil, artık milletimin şiiridir."
Son duası:
"Allah, bu millete bir daha İstiklal Marşı yazdırmasın!"
AMİN
Bayrağımız her dalgalandığında onu sevgiyle ve saygıyla hatırlıyoruz.</a:t>
            </a:r>
          </a:p>
        </p:txBody>
      </p:sp>
      <p:sp>
        <p:nvSpPr>
          <p:cNvPr id="10" name="Rectangle 9"/>
          <p:cNvSpPr/>
          <p:nvPr/>
        </p:nvSpPr>
        <p:spPr>
          <a:xfrm>
            <a:off x="8229600" y="457200"/>
            <a:ext cx="3959352" cy="6217920"/>
          </a:xfrm>
          <a:prstGeom prst="rect">
            <a:avLst/>
          </a:prstGeom>
          <a:solidFill>
            <a:srgbClr val="111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image.png"/>
          <p:cNvPicPr>
            <a:picLocks noChangeAspect="1"/>
          </p:cNvPicPr>
          <p:nvPr/>
        </p:nvPicPr>
        <p:blipFill>
          <a:blip r:embed="rId4"/>
          <a:stretch>
            <a:fillRect/>
          </a:stretch>
        </p:blipFill>
        <p:spPr>
          <a:xfrm>
            <a:off x="8321040" y="2307336"/>
            <a:ext cx="3776472" cy="2517648"/>
          </a:xfrm>
          <a:prstGeom prst="rect">
            <a:avLst/>
          </a:prstGeom>
        </p:spPr>
      </p:pic>
      <p:pic>
        <p:nvPicPr>
          <p:cNvPr id="1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112" y="6035040"/>
            <a:ext cx="640080" cy="64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8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sona sayfa ekle ve sonsuz döngüye 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7712"/>
            <a:ext cx="121889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TotalTime>
  <Words>482</Words>
  <Application>Microsoft Macintosh PowerPoint</Application>
  <PresentationFormat>Özel</PresentationFormat>
  <Paragraphs>45</Paragraphs>
  <Slides>9</Slides>
  <Notes>0</Notes>
  <HiddenSlides>0</HiddenSlides>
  <MMClips>8</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9</vt:i4>
      </vt:variant>
    </vt:vector>
  </HeadingPairs>
  <TitlesOfParts>
    <vt:vector size="13" baseType="lpstr">
      <vt:lpstr>Arial</vt:lpstr>
      <vt:lpstr>Calibri</vt:lpstr>
      <vt:lpstr>Garamond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ibrahim halil</cp:lastModifiedBy>
  <cp:revision>2</cp:revision>
  <dcterms:created xsi:type="dcterms:W3CDTF">2013-01-27T09:14:16Z</dcterms:created>
  <dcterms:modified xsi:type="dcterms:W3CDTF">2026-02-28T13:50:34Z</dcterms:modified>
  <cp:category/>
</cp:coreProperties>
</file>